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52" r:id="rId5"/>
    <p:sldMasterId id="2147483670" r:id="rId6"/>
  </p:sldMasterIdLst>
  <p:notesMasterIdLst>
    <p:notesMasterId r:id="rId12"/>
  </p:notesMasterIdLst>
  <p:handoutMasterIdLst>
    <p:handoutMasterId r:id="rId13"/>
  </p:handoutMasterIdLst>
  <p:sldIdLst>
    <p:sldId id="266" r:id="rId7"/>
    <p:sldId id="289" r:id="rId8"/>
    <p:sldId id="280" r:id="rId9"/>
    <p:sldId id="284" r:id="rId10"/>
    <p:sldId id="290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C567BE6-4E2E-2A45-BD72-59F9659A3211}">
          <p14:sldIdLst>
            <p14:sldId id="266"/>
            <p14:sldId id="289"/>
            <p14:sldId id="280"/>
            <p14:sldId id="284"/>
            <p14:sldId id="290"/>
          </p14:sldIdLst>
        </p14:section>
        <p14:section name="Untitled Section" id="{F368FC9B-8A99-D042-9DC4-CAB8B9438631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cqueline Garner" initials="JG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211"/>
    <a:srgbClr val="F2F2F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4" autoAdjust="0"/>
    <p:restoredTop sz="94681" autoAdjust="0"/>
  </p:normalViewPr>
  <p:slideViewPr>
    <p:cSldViewPr snapToGrid="0" snapToObjects="1">
      <p:cViewPr varScale="1">
        <p:scale>
          <a:sx n="90" d="100"/>
          <a:sy n="90" d="100"/>
        </p:scale>
        <p:origin x="810" y="6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1" d="100"/>
          <a:sy n="71" d="100"/>
        </p:scale>
        <p:origin x="359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DFD447-ACB1-BC49-B8EF-23729E0A333F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598F-7A46-204A-ADDD-A1229C86B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3644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AE5885-4E52-46B9-9883-F7042C1FF1F8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0D4DAB-4E54-4629-B156-2AF0699B5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993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I’m Jacqueline Garner, and welcome to Financial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D4DAB-4E54-4629-B156-2AF0699B56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0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D4DAB-4E54-4629-B156-2AF0699B56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737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D4DAB-4E54-4629-B156-2AF0699B56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22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7650" y="274639"/>
            <a:ext cx="6121165" cy="712848"/>
          </a:xfrm>
          <a:prstGeom prst="rect">
            <a:avLst/>
          </a:prstGeom>
        </p:spPr>
        <p:txBody>
          <a:bodyPr/>
          <a:lstStyle>
            <a:lvl1pPr algn="l">
              <a:defRPr lang="en-US" sz="3200" b="0" i="0" kern="1200" dirty="0">
                <a:solidFill>
                  <a:schemeClr val="tx1"/>
                </a:solidFill>
                <a:latin typeface="Vitesse Bold"/>
                <a:ea typeface="Vitesse" charset="0"/>
                <a:cs typeface="Vitesse Bold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66461" y="691832"/>
            <a:ext cx="5672951" cy="5422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400" b="0" i="0" kern="1200" dirty="0">
                <a:solidFill>
                  <a:schemeClr val="tx2"/>
                </a:solidFill>
                <a:latin typeface="Vitesse Medium" charset="0"/>
                <a:ea typeface="Vitesse Medium" charset="0"/>
                <a:cs typeface="Vitesse Medium" charset="0"/>
              </a:defRPr>
            </a:lvl1pPr>
          </a:lstStyle>
          <a:p>
            <a:pPr lvl="0"/>
            <a:r>
              <a:rPr lang="en-US" dirty="0"/>
              <a:t>Module Name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247648" y="2292985"/>
            <a:ext cx="5095759" cy="432669"/>
          </a:xfrm>
          <a:prstGeom prst="rect">
            <a:avLst/>
          </a:prstGeom>
        </p:spPr>
        <p:txBody>
          <a:bodyPr anchor="ctr"/>
          <a:lstStyle>
            <a:lvl1pPr marL="0" indent="0" algn="l" defTabSz="457200" rtl="0" eaLnBrk="1" latinLnBrk="0" hangingPunct="1">
              <a:lnSpc>
                <a:spcPts val="1400"/>
              </a:lnSpc>
              <a:spcBef>
                <a:spcPct val="20000"/>
              </a:spcBef>
              <a:buFont typeface="Arial"/>
              <a:buNone/>
              <a:defRPr lang="en-US" sz="2400" b="1" kern="1200" baseline="0" dirty="0">
                <a:solidFill>
                  <a:srgbClr val="EEB211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endParaRPr lang="en-US" dirty="0"/>
          </a:p>
          <a:p>
            <a:pPr lvl="0"/>
            <a:r>
              <a:rPr lang="en-US" dirty="0"/>
              <a:t>Professor Name, Ph.D.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238241" y="2650975"/>
            <a:ext cx="4888796" cy="254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Title</a:t>
            </a:r>
          </a:p>
          <a:p>
            <a:pPr lvl="0"/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247647" y="4379683"/>
            <a:ext cx="4305091" cy="681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Lesson name: e.g. R Examples</a:t>
            </a:r>
          </a:p>
          <a:p>
            <a:pPr lvl="0"/>
            <a:r>
              <a:rPr lang="en-US" dirty="0" err="1"/>
              <a:t>Subname</a:t>
            </a:r>
            <a:r>
              <a:rPr lang="en-US" dirty="0"/>
              <a:t> if applicable (e.g. Part II)</a:t>
            </a:r>
          </a:p>
          <a:p>
            <a:pPr lvl="0"/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47647" y="2896113"/>
            <a:ext cx="4794723" cy="3222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School Name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956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Text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52348" y="1268453"/>
            <a:ext cx="3595277" cy="3612444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text.</a:t>
            </a:r>
          </a:p>
          <a:p>
            <a:endParaRPr lang="en-US" sz="18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remaining essentially unchanged. </a:t>
            </a:r>
          </a:p>
        </p:txBody>
      </p:sp>
      <p:sp>
        <p:nvSpPr>
          <p:cNvPr id="6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3847625" y="1268453"/>
            <a:ext cx="4948296" cy="36124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543573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84814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252347" y="1268453"/>
            <a:ext cx="8186095" cy="37393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186095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399298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 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9881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33628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252349" y="1268453"/>
            <a:ext cx="4611277" cy="34739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  <a:lvl2pPr>
              <a:defRPr sz="1800">
                <a:latin typeface="Helvetica" charset="0"/>
                <a:ea typeface="Helvetica" charset="0"/>
                <a:cs typeface="Helvetica" charset="0"/>
              </a:defRPr>
            </a:lvl2pPr>
            <a:lvl3pPr>
              <a:defRPr sz="1800">
                <a:latin typeface="Helvetica" charset="0"/>
                <a:ea typeface="Helvetica" charset="0"/>
                <a:cs typeface="Helvetica" charset="0"/>
              </a:defRPr>
            </a:lvl3pPr>
            <a:lvl4pPr>
              <a:defRPr sz="1800">
                <a:latin typeface="Helvetica" charset="0"/>
                <a:ea typeface="Helvetica" charset="0"/>
                <a:cs typeface="Helvetica" charset="0"/>
              </a:defRPr>
            </a:lvl4pPr>
            <a:lvl5pPr>
              <a:defRPr sz="1800"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968677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52349" y="1268453"/>
            <a:ext cx="4705350" cy="3562526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text.</a:t>
            </a:r>
          </a:p>
          <a:p>
            <a:endParaRPr lang="en-US" sz="18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remaining essentially unchanged. 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582563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252349" y="1268453"/>
            <a:ext cx="4213956" cy="35758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621484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47650" y="274639"/>
            <a:ext cx="8595313" cy="712848"/>
          </a:xfrm>
          <a:prstGeom prst="rect">
            <a:avLst/>
          </a:prstGeom>
        </p:spPr>
        <p:txBody>
          <a:bodyPr/>
          <a:lstStyle>
            <a:lvl1pPr algn="l">
              <a:defRPr lang="en-US" sz="3200" b="0" i="0" kern="1200" dirty="0">
                <a:solidFill>
                  <a:schemeClr val="tx1"/>
                </a:solidFill>
                <a:latin typeface="Vitesse Bold"/>
                <a:ea typeface="Vitesse" charset="0"/>
                <a:cs typeface="Vitesse Bold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66461" y="796333"/>
            <a:ext cx="8576502" cy="5422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400" b="0" i="0" kern="1200" dirty="0">
                <a:solidFill>
                  <a:schemeClr val="tx2"/>
                </a:solidFill>
                <a:latin typeface="Vitesse Medium" charset="0"/>
                <a:ea typeface="Vitesse Medium" charset="0"/>
                <a:cs typeface="Vitesse Medium" charset="0"/>
              </a:defRPr>
            </a:lvl1pPr>
          </a:lstStyle>
          <a:p>
            <a:pPr lvl="0"/>
            <a:r>
              <a:rPr lang="en-US" dirty="0"/>
              <a:t>Module Name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247648" y="2292985"/>
            <a:ext cx="8595315" cy="432669"/>
          </a:xfrm>
          <a:prstGeom prst="rect">
            <a:avLst/>
          </a:prstGeom>
        </p:spPr>
        <p:txBody>
          <a:bodyPr anchor="ctr"/>
          <a:lstStyle>
            <a:lvl1pPr marL="0" indent="0" algn="l" defTabSz="457200" rtl="0" eaLnBrk="1" latinLnBrk="0" hangingPunct="1">
              <a:lnSpc>
                <a:spcPts val="1400"/>
              </a:lnSpc>
              <a:spcBef>
                <a:spcPct val="20000"/>
              </a:spcBef>
              <a:buFont typeface="Arial"/>
              <a:buNone/>
              <a:defRPr lang="en-US" sz="2400" b="1" kern="1200" baseline="0" dirty="0">
                <a:solidFill>
                  <a:srgbClr val="EEB211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endParaRPr lang="en-US" dirty="0"/>
          </a:p>
          <a:p>
            <a:pPr lvl="0"/>
            <a:r>
              <a:rPr lang="en-US" dirty="0"/>
              <a:t>Professor Name, Ph.D.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238241" y="2650975"/>
            <a:ext cx="8604722" cy="254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Title</a:t>
            </a:r>
          </a:p>
          <a:p>
            <a:pPr lvl="0"/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247647" y="4379683"/>
            <a:ext cx="8143760" cy="681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Lesson name: e.g. R Examples</a:t>
            </a:r>
          </a:p>
          <a:p>
            <a:pPr lvl="0"/>
            <a:r>
              <a:rPr lang="en-US" dirty="0" err="1"/>
              <a:t>Subname</a:t>
            </a:r>
            <a:r>
              <a:rPr lang="en-US" dirty="0"/>
              <a:t> if applicable (e.g. Part II)</a:t>
            </a:r>
          </a:p>
          <a:p>
            <a:pPr lvl="0"/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47647" y="2896113"/>
            <a:ext cx="8595316" cy="3222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School Name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059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8562392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61588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5"/>
          <p:cNvSpPr>
            <a:spLocks noGrp="1"/>
          </p:cNvSpPr>
          <p:nvPr>
            <p:ph sz="quarter" idx="10"/>
          </p:nvPr>
        </p:nvSpPr>
        <p:spPr>
          <a:xfrm>
            <a:off x="252349" y="1268453"/>
            <a:ext cx="8280166" cy="3519917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Helvetica" charset="0"/>
                <a:ea typeface="Helvetica" charset="0"/>
                <a:cs typeface="Helvetica" charset="0"/>
              </a:defRPr>
            </a:lvl1pPr>
            <a:lvl2pPr>
              <a:defRPr sz="1800">
                <a:latin typeface="Helvetica" charset="0"/>
                <a:ea typeface="Helvetica" charset="0"/>
                <a:cs typeface="Helvetica" charset="0"/>
              </a:defRPr>
            </a:lvl2pPr>
            <a:lvl3pPr>
              <a:defRPr sz="1800">
                <a:latin typeface="Helvetica" charset="0"/>
                <a:ea typeface="Helvetica" charset="0"/>
                <a:cs typeface="Helvetica" charset="0"/>
              </a:defRPr>
            </a:lvl3pPr>
            <a:lvl4pPr>
              <a:defRPr sz="1800">
                <a:latin typeface="Helvetica" charset="0"/>
                <a:ea typeface="Helvetica" charset="0"/>
                <a:cs typeface="Helvetica" charset="0"/>
              </a:defRPr>
            </a:lvl4pPr>
            <a:lvl5pPr>
              <a:defRPr sz="1800"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8280166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67238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52347" y="1268453"/>
            <a:ext cx="8449503" cy="3286125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 </a:t>
            </a:r>
          </a:p>
          <a:p>
            <a:r>
              <a:rPr lang="en-US" sz="1800" dirty="0"/>
              <a:t>of the printing and typesetting industry. </a:t>
            </a:r>
            <a:r>
              <a:rPr lang="en-US" sz="1800" dirty="0" err="1"/>
              <a:t>Lorem</a:t>
            </a:r>
            <a:r>
              <a:rPr lang="en-US" sz="1800" dirty="0"/>
              <a:t> </a:t>
            </a:r>
            <a:r>
              <a:rPr lang="en-US" sz="1800" dirty="0" err="1"/>
              <a:t>Ipsum</a:t>
            </a:r>
            <a:r>
              <a:rPr lang="en-US" sz="1800" dirty="0"/>
              <a:t> has been the industry's standard dummy text ever since the 1500s, when an unknown printer took a galley of type and scrambled it to make a type specimen book. </a:t>
            </a:r>
          </a:p>
          <a:p>
            <a:endParaRPr lang="en-US" sz="18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remaining essentially unchanged. 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449503" cy="993775"/>
          </a:xfrm>
          <a:prstGeom prst="rect">
            <a:avLst/>
          </a:prstGeom>
        </p:spPr>
        <p:txBody>
          <a:bodyPr/>
          <a:lstStyle>
            <a:lvl1pPr algn="l">
              <a:defRPr lang="en-US" sz="32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399298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171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49" r:id="rId2"/>
    <p:sldLayoutId id="2147483668" r:id="rId3"/>
    <p:sldLayoutId id="2147483660" r:id="rId4"/>
    <p:sldLayoutId id="2147483669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4793747"/>
            <a:ext cx="613954" cy="27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88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7" r:id="rId2"/>
    <p:sldLayoutId id="2147483664" r:id="rId3"/>
    <p:sldLayoutId id="2147483665" r:id="rId4"/>
    <p:sldLayoutId id="2147483672" r:id="rId5"/>
    <p:sldLayoutId id="2147483666" r:id="rId6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58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67" y="262218"/>
            <a:ext cx="5691763" cy="712848"/>
          </a:xfrm>
        </p:spPr>
        <p:txBody>
          <a:bodyPr/>
          <a:lstStyle/>
          <a:p>
            <a:r>
              <a:rPr lang="en-US" b="0" dirty="0">
                <a:latin typeface="Vitesse Bold"/>
                <a:cs typeface="Vitesse Bold"/>
              </a:rPr>
              <a:t>Financial Modeling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6667" y="703947"/>
            <a:ext cx="5279783" cy="712847"/>
          </a:xfrm>
        </p:spPr>
        <p:txBody>
          <a:bodyPr/>
          <a:lstStyle/>
          <a:p>
            <a:r>
              <a:rPr lang="en-US" b="1" dirty="0"/>
              <a:t>Time Value of Money Concepts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16668" y="2302393"/>
            <a:ext cx="4305091" cy="432669"/>
          </a:xfrm>
        </p:spPr>
        <p:txBody>
          <a:bodyPr anchor="ctr"/>
          <a:lstStyle/>
          <a:p>
            <a:r>
              <a:rPr lang="en-US" dirty="0"/>
              <a:t>Jacqueline Garner, Ph.D.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16668" y="2680372"/>
            <a:ext cx="4305091" cy="254281"/>
          </a:xfrm>
        </p:spPr>
        <p:txBody>
          <a:bodyPr/>
          <a:lstStyle/>
          <a:p>
            <a:r>
              <a:rPr lang="en-US" dirty="0"/>
              <a:t>Lecturer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16668" y="4337351"/>
            <a:ext cx="4305091" cy="681037"/>
          </a:xfrm>
        </p:spPr>
        <p:txBody>
          <a:bodyPr/>
          <a:lstStyle/>
          <a:p>
            <a:r>
              <a:rPr lang="en-US" sz="2000" dirty="0"/>
              <a:t>Retirement Examples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7250" y="2913751"/>
            <a:ext cx="4305091" cy="322253"/>
          </a:xfrm>
        </p:spPr>
        <p:txBody>
          <a:bodyPr/>
          <a:lstStyle/>
          <a:p>
            <a:r>
              <a:rPr lang="en-US" dirty="0" err="1"/>
              <a:t>Scheller</a:t>
            </a:r>
            <a:r>
              <a:rPr lang="en-US" dirty="0"/>
              <a:t> College of Business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75490" y="580794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l">
              <a:lnSpc>
                <a:spcPts val="1200"/>
              </a:lnSpc>
            </a:pPr>
            <a:endParaRPr lang="en-US" sz="12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45583" y="467650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algn="l">
              <a:lnSpc>
                <a:spcPts val="1200"/>
              </a:lnSpc>
            </a:pPr>
            <a:endParaRPr lang="en-US" sz="12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836153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94" y="1047859"/>
            <a:ext cx="3217315" cy="304778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</a:t>
            </a:r>
            <a:r>
              <a:rPr lang="is-IS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096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252349" y="993775"/>
            <a:ext cx="4319651" cy="3875047"/>
          </a:xfrm>
        </p:spPr>
        <p:txBody>
          <a:bodyPr/>
          <a:lstStyle/>
          <a:p>
            <a:r>
              <a:rPr lang="en-US" sz="1800" dirty="0"/>
              <a:t>Saving for retirement involves time value of money techniques </a:t>
            </a:r>
          </a:p>
          <a:p>
            <a:endParaRPr lang="en-US" sz="800" dirty="0"/>
          </a:p>
          <a:p>
            <a:r>
              <a:rPr lang="en-US" sz="1800" dirty="0"/>
              <a:t>The classic retirement problem involves two related problems in two time periods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The retirement period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The savings period</a:t>
            </a:r>
          </a:p>
          <a:p>
            <a:endParaRPr lang="en-US" sz="1600" dirty="0"/>
          </a:p>
          <a:p>
            <a:endParaRPr lang="en-US" sz="1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Retirement Examples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49" y="2931298"/>
            <a:ext cx="3247233" cy="21567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63193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21E319-FA30-445E-9285-662CA1C8B7D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2349" y="966517"/>
            <a:ext cx="4319651" cy="3562526"/>
          </a:xfrm>
        </p:spPr>
        <p:txBody>
          <a:bodyPr/>
          <a:lstStyle/>
          <a:p>
            <a:r>
              <a:rPr lang="en-US" sz="1800" b="1" dirty="0"/>
              <a:t>Let’s look at some examples in the file named: </a:t>
            </a:r>
          </a:p>
          <a:p>
            <a:endParaRPr lang="en-US" b="1" dirty="0"/>
          </a:p>
          <a:p>
            <a:r>
              <a:rPr lang="en-US" sz="1600" b="1" dirty="0"/>
              <a:t>“Time_value_of_money_examples.xlsx”</a:t>
            </a:r>
          </a:p>
          <a:p>
            <a:endParaRPr lang="en-US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C1FD4B-E2D1-467D-A100-3E35AF3EB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349" y="274679"/>
            <a:ext cx="6182318" cy="691838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4020793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type="chart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49" y="987652"/>
            <a:ext cx="3346748" cy="334674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</p:spTree>
    <p:extLst>
      <p:ext uri="{BB962C8B-B14F-4D97-AF65-F5344CB8AC3E}">
        <p14:creationId xmlns:p14="http://schemas.microsoft.com/office/powerpoint/2010/main" val="1705240586"/>
      </p:ext>
    </p:extLst>
  </p:cSld>
  <p:clrMapOvr>
    <a:masterClrMapping/>
  </p:clrMapOvr>
</p:sld>
</file>

<file path=ppt/theme/theme1.xml><?xml version="1.0" encoding="utf-8"?>
<a:theme xmlns:a="http://schemas.openxmlformats.org/drawingml/2006/main" name="Half Page Slash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>
        <a:normAutofit/>
      </a:bodyPr>
      <a:lstStyle>
        <a:defPPr algn="l">
          <a:lnSpc>
            <a:spcPts val="1200"/>
          </a:lnSpc>
          <a:defRPr sz="1200" dirty="0" smtClean="0">
            <a:solidFill>
              <a:srgbClr val="000000"/>
            </a:solidFill>
            <a:latin typeface="Helvetica"/>
            <a:cs typeface="Helvetic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Full Page Layou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Head Sho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6D43FDACDF02458C96071D7628C880" ma:contentTypeVersion="10" ma:contentTypeDescription="Create a new document." ma:contentTypeScope="" ma:versionID="9b00d83272e68a3ffced5c36848c19b9">
  <xsd:schema xmlns:xsd="http://www.w3.org/2001/XMLSchema" xmlns:xs="http://www.w3.org/2001/XMLSchema" xmlns:p="http://schemas.microsoft.com/office/2006/metadata/properties" xmlns:ns1="http://schemas.microsoft.com/sharepoint/v3" xmlns:ns2="b057fda7-913b-4ab6-8820-932873bcd66c" xmlns:ns3="c1493ba7-63c2-4cf8-b36d-87bfbc6968c0" targetNamespace="http://schemas.microsoft.com/office/2006/metadata/properties" ma:root="true" ma:fieldsID="5c8553f70c99d19755ac405a6433f273" ns1:_="" ns2:_="" ns3:_="">
    <xsd:import namespace="http://schemas.microsoft.com/sharepoint/v3"/>
    <xsd:import namespace="b057fda7-913b-4ab6-8820-932873bcd66c"/>
    <xsd:import namespace="c1493ba7-63c2-4cf8-b36d-87bfbc6968c0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SharedWithUsers" minOccurs="0"/>
                <xsd:element ref="ns2:SharingHintHash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57fda7-913b-4ab6-8820-932873bcd66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1" nillable="true" ma:displayName="Sharing Hint Hash" ma:internalName="SharingHintHash" ma:readOnly="true">
      <xsd:simpleType>
        <xsd:restriction base="dms:Text"/>
      </xsd:simple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493ba7-63c2-4cf8-b36d-87bfbc6968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22E6CEC-2BBD-4C8B-A9AE-AF4F05B3BFE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057fda7-913b-4ab6-8820-932873bcd66c"/>
    <ds:schemaRef ds:uri="c1493ba7-63c2-4cf8-b36d-87bfbc6968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1764729-3515-46ED-8ED5-215A2D8225F5}">
  <ds:schemaRefs>
    <ds:schemaRef ds:uri="http://schemas.microsoft.com/office/2006/metadata/properties"/>
    <ds:schemaRef ds:uri="http://purl.org/dc/elements/1.1/"/>
    <ds:schemaRef ds:uri="http://schemas.microsoft.com/office/infopath/2007/PartnerControls"/>
    <ds:schemaRef ds:uri="c1493ba7-63c2-4cf8-b36d-87bfbc6968c0"/>
    <ds:schemaRef ds:uri="http://schemas.microsoft.com/sharepoint/v3"/>
    <ds:schemaRef ds:uri="http://purl.org/dc/terms/"/>
    <ds:schemaRef ds:uri="http://schemas.microsoft.com/office/2006/documentManagement/types"/>
    <ds:schemaRef ds:uri="b057fda7-913b-4ab6-8820-932873bcd66c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3CA0485-05C4-4FDB-8BF9-82A4FA65C7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1073</TotalTime>
  <Words>93</Words>
  <Application>Microsoft Office PowerPoint</Application>
  <PresentationFormat>On-screen Show (16:9)</PresentationFormat>
  <Paragraphs>22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Calibri</vt:lpstr>
      <vt:lpstr>Helvetica</vt:lpstr>
      <vt:lpstr>Vitesse</vt:lpstr>
      <vt:lpstr>Vitesse Bold</vt:lpstr>
      <vt:lpstr>Vitesse Medium</vt:lpstr>
      <vt:lpstr>Half Page Slash</vt:lpstr>
      <vt:lpstr>Full Page Layout</vt:lpstr>
      <vt:lpstr>Head Shot</vt:lpstr>
      <vt:lpstr>Financial Modeling</vt:lpstr>
      <vt:lpstr>Before We Begin…</vt:lpstr>
      <vt:lpstr>Retirement Examples</vt:lpstr>
      <vt:lpstr>Examples</vt:lpstr>
      <vt:lpstr>Summary </vt:lpstr>
    </vt:vector>
  </TitlesOfParts>
  <Company>www.gatech.edu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DUALITY</dc:title>
  <dc:creator>Professional Education</dc:creator>
  <cp:lastModifiedBy>Jacqueline Garner</cp:lastModifiedBy>
  <cp:revision>87</cp:revision>
  <dcterms:created xsi:type="dcterms:W3CDTF">2017-01-20T18:55:05Z</dcterms:created>
  <dcterms:modified xsi:type="dcterms:W3CDTF">2018-09-04T15:06:03Z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0x010100E16D43FDACDF02458C96071D7628C880</vt:lpwstr>
  </property>
</Properties>
</file>

<file path=docProps/thumbnail.jpeg>
</file>